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301" r:id="rId31"/>
    <p:sldId id="293" r:id="rId32"/>
    <p:sldId id="294" r:id="rId33"/>
    <p:sldId id="295" r:id="rId34"/>
    <p:sldId id="296" r:id="rId35"/>
    <p:sldId id="297" r:id="rId36"/>
    <p:sldId id="300" r:id="rId37"/>
    <p:sldId id="298" r:id="rId38"/>
    <p:sldId id="299" r:id="rId39"/>
    <p:sldId id="260" r:id="rId40"/>
    <p:sldId id="26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3736"/>
    <a:srgbClr val="006666"/>
    <a:srgbClr val="663300"/>
    <a:srgbClr val="CC6600"/>
    <a:srgbClr val="00BCB8"/>
    <a:srgbClr val="FF9933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69" autoAdjust="0"/>
  </p:normalViewPr>
  <p:slideViewPr>
    <p:cSldViewPr>
      <p:cViewPr>
        <p:scale>
          <a:sx n="72" d="100"/>
          <a:sy n="72" d="100"/>
        </p:scale>
        <p:origin x="-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rame_1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086"/>
            </a:avLst>
          </a:prstGeom>
          <a:blipFill dpi="0" rotWithShape="1">
            <a:blip r:embed="rId14" cstate="print">
              <a:alphaModFix amt="84000"/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85786" y="0"/>
            <a:ext cx="7143736" cy="6215082"/>
          </a:xfrm>
          <a:prstGeom prst="rect">
            <a:avLst/>
          </a:prstGeom>
          <a:blipFill dpi="0" rotWithShape="1">
            <a:blip r:embed="rId15"/>
            <a:srcRect/>
            <a:stretch>
              <a:fillRect l="15000" r="15000"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6611779"/>
            <a:ext cx="18806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© </a:t>
            </a:r>
            <a:r>
              <a:rPr lang="ru-RU" sz="1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Дегтярёва Юлия Владимировна</a:t>
            </a:r>
            <a:endParaRPr lang="ru-RU" sz="1000" b="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7%D0%B5%D1%80%D0%BD%D1%8C_(%D0%A2%D1%83%D0%BB%D1%8C%D1%81%D0%BA%D0%B0%D1%8F_%D0%BE%D0%B1%D0%BB%D0%B0%D1%81%D1%82%D1%8C)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A2%D1%83%D0%BB%D1%8C%D1%81%D0%BA%D0%B0%D1%8F_%D0%B3%D1%83%D0%B1%D0%B5%D1%80%D0%BD%D0%B8%D1%8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92%D0%B5%D1%81%D1%82%D0%B8_%D0%B8%D0%B7_%D0%9B%D0%B5%D1%81%D0%B0&amp;action=edit&amp;redlink=1" TargetMode="External"/><Relationship Id="rId2" Type="http://schemas.openxmlformats.org/officeDocument/2006/relationships/hyperlink" Target="https://ru.wikipedia.org/wiki/%D0%91%D0%B8%D0%B0%D0%BD%D0%BA%D0%B8,_%D0%92%D0%B8%D1%82%D0%B0%D0%BB%D0%B8%D0%B9_%D0%92%D0%B0%D0%BB%D0%B5%D0%BD%D1%82%D0%B8%D0%BD%D0%BE%D0%B2%D0%B8%D1%8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7%D0%BE%D0%BE%D0%BF%D0%B0%D1%80%D0%BA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8%D0%B8%D0%BC,_%D0%AD%D0%B4%D1%83%D0%B0%D1%80%D0%B4_%D0%AE%D1%80%D1%8C%D0%B5%D0%B2%D0%B8%D1%87#cite_note-.D0.B3.D1.80.D0.BE.D0.B4-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kharnov.ru/publ/5-1-0-3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Relationship Id="rId9" Type="http://schemas.openxmlformats.org/officeDocument/2006/relationships/image" Target="../media/image5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n-sladkov.ru/" TargetMode="External"/><Relationship Id="rId7" Type="http://schemas.openxmlformats.org/officeDocument/2006/relationships/hyperlink" Target="http://ruslita.ru/13-glavnaya/456-rasskazy-eduarda-shima" TargetMode="External"/><Relationship Id="rId2" Type="http://schemas.openxmlformats.org/officeDocument/2006/relationships/hyperlink" Target="http://sakharnov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arushin.lit-info.ru/charushin/rasskazy/medvezhata.htm" TargetMode="External"/><Relationship Id="rId5" Type="http://schemas.openxmlformats.org/officeDocument/2006/relationships/hyperlink" Target="http://nsportal.ru/detskiy-sad/okruzhayushchiy-mir/2012/05/23/ispolzovanie-prirodovedcheskoy-literatury-v-rabote-s" TargetMode="External"/><Relationship Id="rId4" Type="http://schemas.openxmlformats.org/officeDocument/2006/relationships/hyperlink" Target="https://ru.wikipedia.org/wiki/&#1057;&#1082;&#1088;&#1077;&#1073;&#1080;&#1094;&#1082;&#1080;&#1081;,_&#1043;&#1077;&#1086;&#1088;&#1075;&#1080;&#1081;_&#1040;&#1083;&#1077;&#1082;&#1089;&#1077;&#1077;&#1074;&#1080;&#1095;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8732" y="1268760"/>
            <a:ext cx="68436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Современная научно-познавательная (природоведческая) литература для детей.</a:t>
            </a:r>
          </a:p>
          <a:p>
            <a:pPr algn="ctr"/>
            <a:endParaRPr lang="ru-RU" sz="3200" b="1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Тематическое и жанровое своеобразие произведений В. Бианки</a:t>
            </a:r>
          </a:p>
          <a:p>
            <a:r>
              <a:rPr lang="ru-RU" sz="2400" b="1" dirty="0" smtClean="0">
                <a:latin typeface="Monotype Corsiva" pitchFamily="66" charset="0"/>
              </a:rPr>
              <a:t>Е. </a:t>
            </a:r>
            <a:r>
              <a:rPr lang="ru-RU" sz="2400" b="1" dirty="0" err="1" smtClean="0">
                <a:latin typeface="Monotype Corsiva" pitchFamily="66" charset="0"/>
              </a:rPr>
              <a:t>Чарушина</a:t>
            </a:r>
            <a:endParaRPr lang="ru-RU" sz="2400" b="1" dirty="0" smtClean="0">
              <a:latin typeface="Monotype Corsiva" pitchFamily="66" charset="0"/>
            </a:endParaRPr>
          </a:p>
          <a:p>
            <a:r>
              <a:rPr lang="ru-RU" sz="2400" b="1" dirty="0" smtClean="0">
                <a:latin typeface="Monotype Corsiva" pitchFamily="66" charset="0"/>
              </a:rPr>
              <a:t>Г. </a:t>
            </a:r>
            <a:r>
              <a:rPr lang="ru-RU" sz="2400" b="1" dirty="0" err="1" smtClean="0">
                <a:latin typeface="Monotype Corsiva" pitchFamily="66" charset="0"/>
              </a:rPr>
              <a:t>Скребицкого</a:t>
            </a:r>
            <a:endParaRPr lang="ru-RU" sz="2400" b="1" dirty="0" smtClean="0">
              <a:latin typeface="Monotype Corsiva" pitchFamily="66" charset="0"/>
            </a:endParaRPr>
          </a:p>
          <a:p>
            <a:r>
              <a:rPr lang="ru-RU" sz="2400" b="1" dirty="0" smtClean="0">
                <a:latin typeface="Monotype Corsiva" pitchFamily="66" charset="0"/>
              </a:rPr>
              <a:t>Н. Сладкова</a:t>
            </a:r>
          </a:p>
          <a:p>
            <a:r>
              <a:rPr lang="ru-RU" sz="2400" b="1" dirty="0" smtClean="0">
                <a:latin typeface="Monotype Corsiva" pitchFamily="66" charset="0"/>
              </a:rPr>
              <a:t>Э. </a:t>
            </a:r>
            <a:r>
              <a:rPr lang="ru-RU" sz="2400" b="1" dirty="0" err="1" smtClean="0">
                <a:latin typeface="Monotype Corsiva" pitchFamily="66" charset="0"/>
              </a:rPr>
              <a:t>Шима</a:t>
            </a:r>
            <a:endParaRPr lang="ru-RU" sz="2400" b="1" dirty="0" smtClean="0">
              <a:latin typeface="Monotype Corsiva" pitchFamily="66" charset="0"/>
            </a:endParaRPr>
          </a:p>
          <a:p>
            <a:r>
              <a:rPr lang="ru-RU" sz="2400" b="1" dirty="0" smtClean="0">
                <a:latin typeface="Monotype Corsiva" pitchFamily="66" charset="0"/>
              </a:rPr>
              <a:t>С. </a:t>
            </a:r>
            <a:r>
              <a:rPr lang="ru-RU" sz="2400" b="1" dirty="0" err="1" smtClean="0">
                <a:latin typeface="Monotype Corsiva" pitchFamily="66" charset="0"/>
              </a:rPr>
              <a:t>Сахарнова</a:t>
            </a:r>
            <a:endParaRPr lang="ru-RU" sz="2400" b="1" dirty="0" smtClean="0">
              <a:latin typeface="Monotype Corsiva" pitchFamily="66" charset="0"/>
            </a:endParaRPr>
          </a:p>
          <a:p>
            <a:pPr algn="r"/>
            <a:r>
              <a:rPr lang="ru-RU" sz="2400" b="1" dirty="0" smtClean="0">
                <a:latin typeface="Monotype Corsiva" pitchFamily="66" charset="0"/>
              </a:rPr>
              <a:t>Выполнила: </a:t>
            </a:r>
            <a:r>
              <a:rPr lang="ru-RU" sz="2400" b="1" dirty="0" err="1" smtClean="0">
                <a:latin typeface="Monotype Corsiva" pitchFamily="66" charset="0"/>
              </a:rPr>
              <a:t>Слинькова</a:t>
            </a:r>
            <a:r>
              <a:rPr lang="ru-RU" sz="2400" b="1" dirty="0" smtClean="0">
                <a:latin typeface="Monotype Corsiva" pitchFamily="66" charset="0"/>
              </a:rPr>
              <a:t> А. П       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Лесная газета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ПЕРВАЯ ТЕЛЕГРАММА ИЗ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Прилетели  стаи  грачей.  Весна  началась.  Тяжелая,   темная   туча,  закрывавшая все небо, ушла. По синему небу поплыли кучевые облака, похожие на большие сугробы снега.  Родились  первые  зверята.  У  лосей  и  косуль отрастают новые рога.  В  лесу  запели  чижи,  синицы  и  корольки.  Скоро прилетят скворцы и  жаворонки.  Обнаружена  берлога  медведя  под  корнями вывороченной ели. Струйки тающего снега тайно  собираются  подо  льдом.  В лесу капель: тает снег на деревьях. По ночам морозы заново куют лед.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47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7" y="260350"/>
            <a:ext cx="8667253" cy="6337002"/>
          </a:xfrm>
        </p:spPr>
      </p:pic>
    </p:spTree>
    <p:extLst>
      <p:ext uri="{BB962C8B-B14F-4D97-AF65-F5344CB8AC3E}">
        <p14:creationId xmlns:p14="http://schemas.microsoft.com/office/powerpoint/2010/main" val="662957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5"/>
            <a:ext cx="8229600" cy="5793509"/>
          </a:xfrm>
        </p:spPr>
        <p:txBody>
          <a:bodyPr/>
          <a:lstStyle/>
          <a:p>
            <a:pPr marL="0" marR="142875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Чарушин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Е. И. (1901 - 1965) -- один из самых любимых детьми художников мира животных. Он был лучшим художником анималистом. Равных ему не было. Но Евгений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Чарушин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был и одним из тех добрых и гуманных детских писателей, которые сохранили непосредственность и свежесть детского взгляда на мир животных и детского восприятия жизни, которые сумели по-доброму и с ясной простотой донести этот взгляд до детского сознания. Искусство Евгения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Чарушина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доброе, человечное, радует уже не одно поколение маленьких читателей и учит их любить волшебный мир зверей и птиц.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142875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18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Чарушине</a:t>
            </a:r>
            <a:r>
              <a:rPr lang="ru-RU" sz="18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все было удивительно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Начиная с фамилии. Казалось бы, этимология фамилии «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Чарушин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восходит к словам «чара», «чародей», «очаровывать». Это очень соблазнительная версия, ведь сам художник и писатель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Чарушин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Е. И. очаровал несколько поколений детей своими добрыми, гуманными рассказами и рисунками о жизни животных. На самом же деле фамилия ЧАРУШИН связана с существительным ЧАРУША. Так в диалектных говорах Урала называли форму для выпечки сдобного теста. Прозвище ЧАРУША, от которого и произошла фамилия, получал человек пышнотелый, дородный.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45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350"/>
            <a:ext cx="8640960" cy="6337002"/>
          </a:xfrm>
        </p:spPr>
      </p:pic>
    </p:spTree>
    <p:extLst>
      <p:ext uri="{BB962C8B-B14F-4D97-AF65-F5344CB8AC3E}">
        <p14:creationId xmlns:p14="http://schemas.microsoft.com/office/powerpoint/2010/main" val="2037418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350"/>
            <a:ext cx="8563338" cy="6264275"/>
          </a:xfrm>
        </p:spPr>
      </p:pic>
    </p:spTree>
    <p:extLst>
      <p:ext uri="{BB962C8B-B14F-4D97-AF65-F5344CB8AC3E}">
        <p14:creationId xmlns:p14="http://schemas.microsoft.com/office/powerpoint/2010/main" val="1004777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2131437" cy="28803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976"/>
            <a:ext cx="2800326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4665"/>
            <a:ext cx="2679367" cy="3456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712" y="404664"/>
            <a:ext cx="3735768" cy="58797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53" y="3861049"/>
            <a:ext cx="2039281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0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Отрывок из произведения «Медвежата»</a:t>
            </a:r>
            <a:endParaRPr lang="ru-RU" sz="24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536146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Есть такая деревня, называется Малые Сосны. Малые не потому, что сосны в лесу невелики, а потому, что ближняя деревня зовётся Большие Сосны. В отличие, значит, от той.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самом непроходимом лесу эти Малые Сосны. Дремучий кругом лес. Ели мхом обросли. Сосны в самом небе ветви раскинули. Осинник в сырых местах, как частокол, наставлен. И вся чаща в трухлявой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валежине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 сырости. Не продерёшься через неё. Только лосям длинноногим и ходить тут, через валежник перешагивать.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Принесли охотники после охоты из лесу двух медвежат. Принесли их в деревню, к Прасковье Ивановне в избу, сунули под лавку. Там и стали они жить.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Прасковья Ивановна сама им соски сделала. Взяла две бутылки, тёплого молочка налила и тряпочками заткнула.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Вот и лежат медвежата с бутылками. Спят, посасывают молоко, причмокивают и растут понемногу.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Сначала с тулупа не слезали, а потом и по избе стали ползать, ковылять, кататься — всё подальше да подальше.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Благополучно растут медвежата, ничего себе.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Только раз медвежонок один чуть не помер с перепугу — кур принесли в избу. Мороз был на дворе такой, что вороны на лету замерзали, — вот кур и принесли, чтоб от холода упрятать. А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медвежишко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выкатился из-под лавки на них посмотреть. Тут петух на него и наскочил. И давай трепать. Да как трепал! И крыльями бил, и клювом, и шпорами порол.</a:t>
            </a:r>
          </a:p>
          <a:p>
            <a:pPr marL="0" indent="0" algn="just">
              <a:buNone/>
            </a:pP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Медвежишко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бедняга, орёт, не знает, что ему и делать, как спасаться. Лапами, как человек, глаза закрывает и орёт. Еле его спасли. Еле его от петуха отняли. На руки взяли, а петух кверху прыгает. Как собака какая. Ещё долбануть хочет.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Дня три после того не сходил с тулупа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медвежишко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Думали, уж не подох ли. Да ничего — сошло.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весне подросли, окрепли медвежата.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137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3393047" cy="4320480"/>
          </a:xfrm>
        </p:spPr>
      </p:pic>
      <p:sp>
        <p:nvSpPr>
          <p:cNvPr id="6" name="Прямоугольник 5"/>
          <p:cNvSpPr/>
          <p:nvPr/>
        </p:nvSpPr>
        <p:spPr>
          <a:xfrm>
            <a:off x="3995936" y="1024729"/>
            <a:ext cx="4572000" cy="44396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Георгий Алексеевич </a:t>
            </a:r>
            <a:r>
              <a:rPr lang="ru-RU" b="1" dirty="0" err="1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Скребицкий</a:t>
            </a:r>
            <a:r>
              <a:rPr lang="ru-RU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 smtClean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     </a:t>
            </a:r>
          </a:p>
          <a:p>
            <a:pPr algn="ctr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(</a:t>
            </a:r>
            <a:r>
              <a:rPr lang="ru-RU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20 июля 1903 – 18 августа 1964) – писатель-натуралист.</a:t>
            </a:r>
            <a:r>
              <a:rPr lang="ru-RU" sz="1600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  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Георгий </a:t>
            </a:r>
            <a:r>
              <a:rPr lang="ru-RU" dirty="0" err="1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Скребицкий</a:t>
            </a:r>
            <a:r>
              <a:rPr lang="ru-RU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 родился в России, в семье врача. Его детские годы прошли в провинциальном городке </a:t>
            </a:r>
            <a:r>
              <a:rPr lang="ru-RU" dirty="0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3" tooltip="Чернь (Тульская область)"/>
              </a:rPr>
              <a:t>Чернь</a:t>
            </a:r>
            <a:r>
              <a:rPr lang="ru-RU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dirty="0">
                <a:solidFill>
                  <a:srgbClr val="0B0080"/>
                </a:solidFill>
                <a:latin typeface="Arial"/>
                <a:ea typeface="Times New Roman"/>
                <a:cs typeface="Times New Roman"/>
                <a:hlinkClick r:id="rId4" tooltip="Тульская губерния"/>
              </a:rPr>
              <a:t>Тульской губернии</a:t>
            </a:r>
            <a:r>
              <a:rPr lang="ru-RU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, и детские впечатления от неяркой природы этих мест навсегда остались в памяти будущего писателя</a:t>
            </a:r>
            <a:r>
              <a:rPr lang="ru-RU" dirty="0" smtClean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.</a:t>
            </a:r>
          </a:p>
          <a:p>
            <a:pPr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endParaRPr lang="ru-RU" sz="2000" dirty="0">
              <a:solidFill>
                <a:srgbClr val="252525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endParaRPr lang="ru-RU" sz="2000" dirty="0" smtClean="0">
              <a:solidFill>
                <a:srgbClr val="252525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endParaRPr lang="ru-RU" sz="2000" dirty="0">
              <a:solidFill>
                <a:srgbClr val="252525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endParaRPr lang="ru-RU" sz="2000" dirty="0" smtClean="0">
              <a:solidFill>
                <a:srgbClr val="252525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6096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5"/>
          </a:xfrm>
        </p:spPr>
        <p:txBody>
          <a:bodyPr/>
          <a:lstStyle/>
          <a:p>
            <a:pPr marL="0" lvl="0" indent="0" algn="ctr">
              <a:lnSpc>
                <a:spcPts val="1680"/>
              </a:lnSpc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r>
              <a:rPr lang="ru-RU" sz="4000" dirty="0" smtClean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Произведения Г. </a:t>
            </a:r>
            <a:r>
              <a:rPr lang="ru-RU" sz="4000" dirty="0" err="1" smtClean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Скребикого</a:t>
            </a:r>
            <a:endParaRPr lang="ru-RU" sz="4000" dirty="0" smtClean="0">
              <a:solidFill>
                <a:srgbClr val="252525"/>
              </a:solidFill>
              <a:latin typeface="Arial"/>
              <a:ea typeface="Times New Roman"/>
              <a:cs typeface="Times New Roman"/>
            </a:endParaRPr>
          </a:p>
          <a:p>
            <a:pPr marL="0" lvl="0" indent="0">
              <a:lnSpc>
                <a:spcPts val="1680"/>
              </a:lnSpc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endParaRPr lang="ru-RU" sz="1800" dirty="0" smtClean="0">
              <a:solidFill>
                <a:srgbClr val="252525"/>
              </a:solidFill>
              <a:latin typeface="Arial"/>
              <a:ea typeface="Times New Roman"/>
              <a:cs typeface="Times New Roman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«</a:t>
            </a:r>
            <a:r>
              <a:rPr lang="ru-RU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Простофили и хитрецы» </a:t>
            </a: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«</a:t>
            </a:r>
            <a:r>
              <a:rPr lang="ru-RU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На заповедных островах</a:t>
            </a:r>
            <a:r>
              <a:rPr lang="ru-RU" dirty="0" smtClean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»</a:t>
            </a:r>
            <a:endParaRPr lang="ru-RU" dirty="0">
              <a:ea typeface="Calibri"/>
              <a:cs typeface="Times New Roman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«Рассказы охотника</a:t>
            </a:r>
            <a:r>
              <a:rPr lang="ru-RU" dirty="0" smtClean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»</a:t>
            </a: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«</a:t>
            </a:r>
            <a:r>
              <a:rPr lang="ru-RU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В Беловежской пуще» </a:t>
            </a:r>
            <a:endParaRPr lang="ru-RU" dirty="0">
              <a:ea typeface="Calibri"/>
              <a:cs typeface="Times New Roman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«Охотничьи тропы» </a:t>
            </a:r>
            <a:endParaRPr lang="ru-RU" dirty="0">
              <a:ea typeface="Calibri"/>
              <a:cs typeface="Times New Roman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«В лесу и на речке» </a:t>
            </a:r>
            <a:endParaRPr lang="ru-RU" dirty="0">
              <a:ea typeface="Calibri"/>
              <a:cs typeface="Times New Roman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«Под зоркой охраной» </a:t>
            </a:r>
            <a:endParaRPr lang="ru-RU" dirty="0">
              <a:ea typeface="Calibri"/>
              <a:cs typeface="Times New Roman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«Наши заповедники» </a:t>
            </a:r>
            <a:endParaRPr lang="ru-RU" dirty="0">
              <a:ea typeface="Calibri"/>
              <a:cs typeface="Times New Roman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«</a:t>
            </a:r>
            <a:r>
              <a:rPr lang="ru-RU" dirty="0" err="1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Листопадник</a:t>
            </a:r>
            <a:r>
              <a:rPr lang="ru-RU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» </a:t>
            </a:r>
            <a:endParaRPr lang="ru-RU" dirty="0">
              <a:ea typeface="Calibri"/>
              <a:cs typeface="Times New Roman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«От первых проталин до первой грозы» </a:t>
            </a:r>
            <a:endParaRPr lang="ru-RU" dirty="0">
              <a:ea typeface="Calibri"/>
              <a:cs typeface="Times New Roman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«У птенцов подрастают крылья» </a:t>
            </a:r>
            <a:endParaRPr lang="ru-RU" dirty="0">
              <a:ea typeface="Calibri"/>
              <a:cs typeface="Times New Roman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«Четыре художника» </a:t>
            </a:r>
            <a:endParaRPr lang="ru-RU" dirty="0">
              <a:ea typeface="Calibri"/>
              <a:cs typeface="Times New Roman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«Весёлые ручьи» 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4100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064000" cy="304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2448272" cy="32214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63" y="332657"/>
            <a:ext cx="2483846" cy="31892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657"/>
            <a:ext cx="2050495" cy="31892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84984"/>
            <a:ext cx="2156791" cy="32675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91" y="3284984"/>
            <a:ext cx="2276500" cy="33268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49" y="3521915"/>
            <a:ext cx="1821160" cy="2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6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7215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	Главная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задача экологического образования в детском саду – научить детей любить и беречь природу, воспитать защитников природы, учить детей бережно распоряжаться богатствами природы, воспитывать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эко культуру.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Экологическая культура  дошкольников – это осознанно правильное  отношение к явлениям, объектам живой и неживой природы, которые составляют их непосредственное окружение. Важным методом экологического воспитания является слово, его правильное использование в различных формах работы с детьми.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07651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Отрывок из произведения «Воришка»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>
                <a:solidFill>
                  <a:srgbClr val="000000"/>
                </a:solidFill>
                <a:latin typeface="Helvetica Neue"/>
              </a:rPr>
              <a:t>Однажды нам подарили молодую белку. Она очень скоро стала совсем ручная, бегала по всем комнатам, лазила на шкафы, этажерки, да так ловко — никогда ничего не уронит, не разобьёт.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000000"/>
                </a:solidFill>
                <a:latin typeface="Helvetica Neue"/>
              </a:rPr>
              <a:t>В кабинете </a:t>
            </a:r>
            <a:r>
              <a:rPr lang="ru-RU" sz="1600" dirty="0">
                <a:solidFill>
                  <a:srgbClr val="000000"/>
                </a:solidFill>
                <a:latin typeface="Helvetica Neue"/>
              </a:rPr>
              <a:t>у отца над диваном были прибиты огромные оленьи рога. Белка часто по ним лазила: заберётся, бывало, на рог и сидит на нём, как на сучке дерева.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rgbClr val="000000"/>
                </a:solidFill>
                <a:latin typeface="Helvetica Neue"/>
              </a:rPr>
              <a:t>Нас, ребят, она хорошо знала. Только войдёшь в комнату, белка прыг откуда-нибудь со шкафа прямо на плечо. Это значит — она просит сахару или конфетку. Очень любила сладкое.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rgbClr val="000000"/>
                </a:solidFill>
                <a:latin typeface="Helvetica Neue"/>
              </a:rPr>
              <a:t>Конфеты и сахар у нас в столовой, в буфете, лежали. Их никогда не запирали, потому что мы, дети, без спросу ничего не брали.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rgbClr val="000000"/>
                </a:solidFill>
                <a:latin typeface="Helvetica Neue"/>
              </a:rPr>
              <a:t>Но вот как-то зовёт мама нас всех в столовую и показывает пустую вазочку: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rgbClr val="000000"/>
                </a:solidFill>
                <a:latin typeface="Helvetica Neue"/>
              </a:rPr>
              <a:t>— Кто же это конфеты отсюда взял?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rgbClr val="000000"/>
                </a:solidFill>
                <a:latin typeface="Helvetica Neue"/>
              </a:rPr>
              <a:t>Мы глядим друг на друга и молчим — не знаем, кто из нас это сделал. Мама покачала головой и ничего не сказала. А на следующий день сахар из буфета пропал и опять никто не сознался, что взял. Тут уж и отец рассердился, сказал, что теперь всё будет запирать, а нам всю неделю сладкого не даст.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rgbClr val="000000"/>
                </a:solidFill>
                <a:latin typeface="Helvetica Neue"/>
              </a:rPr>
              <a:t>И белка заодно с нами без сладкого осталась. Вспрыгнет, бывало, на плечо, мордочкой о щёку трётся, за ухо зубами дёргает — просит сахару. А где его взять?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39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30537" cy="6247903"/>
          </a:xfrm>
        </p:spPr>
      </p:pic>
    </p:spTree>
    <p:extLst>
      <p:ext uri="{BB962C8B-B14F-4D97-AF65-F5344CB8AC3E}">
        <p14:creationId xmlns:p14="http://schemas.microsoft.com/office/powerpoint/2010/main" val="147524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79350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Николай 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Иванович Сладков </a:t>
            </a:r>
            <a:r>
              <a:rPr lang="ru-RU" sz="2000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родился 5 января 1920</a:t>
            </a:r>
            <a:r>
              <a:rPr lang="ru-RU" sz="2000" dirty="0" smtClean="0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года </a:t>
            </a:r>
            <a:r>
              <a:rPr lang="ru-RU" sz="2000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Москве</a:t>
            </a:r>
            <a:r>
              <a:rPr lang="ru-RU" sz="2000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 большую часть жизни прожил </a:t>
            </a:r>
            <a:r>
              <a:rPr lang="ru-RU" sz="2000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Ленинграде. С 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детства он любил природу и интересовался ею. Со второго класса начал вести дневник, куда вписывал свои первые впечатления и наблюдения. В молодости </a:t>
            </a:r>
            <a:r>
              <a:rPr lang="ru-RU" sz="2000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увлекался охотой, 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однако впоследствии отказался от этого занятия, считая спортивную охоту варварством. Вместо неё стал </a:t>
            </a:r>
            <a:r>
              <a:rPr lang="ru-RU" sz="2000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заниматься фотоохотой, 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выдвинул призыв «Не бери в лес ружье, возьми в </a:t>
            </a:r>
            <a:r>
              <a:rPr lang="ru-RU" sz="2000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лес фоторужье». 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 время войны добровольцем ушёл на фронт, стал </a:t>
            </a:r>
            <a:r>
              <a:rPr lang="ru-RU" sz="2000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военным топографом. 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мирное время сохранил ту же специальность</a:t>
            </a:r>
            <a:r>
              <a:rPr lang="ru-RU" sz="2000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Первую книгу «Серебряный хвост» написал в 1953 г. Всего написал более 60 книг. Вместе с </a:t>
            </a:r>
            <a:r>
              <a:rPr lang="ru-RU" sz="2000" u="sng" dirty="0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" tooltip="Бианки, Виталий Валентинович"/>
              </a:rPr>
              <a:t>Виталием Бианки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выпускал радиопередачу «</a:t>
            </a:r>
            <a:r>
              <a:rPr lang="ru-RU" sz="2000" u="sng" dirty="0">
                <a:solidFill>
                  <a:srgbClr val="A55858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3" tooltip="Вести из Леса (страница отсутствует)"/>
              </a:rPr>
              <a:t>Вести из Леса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». Много путешествовал, как правило в одиночку, эти путешествия отражены в книгах. Много писал о необходимости защиты природы, охраны исчезающих видов, воспитания бережного отношения к природе.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Многократно выступал против практики содержания диких животных в неволе (в том числе в </a:t>
            </a:r>
            <a:r>
              <a:rPr lang="ru-RU" sz="2000" u="sng" dirty="0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4" tooltip="Зоопарк"/>
              </a:rPr>
              <a:t>зоопарках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), утверждая, что жизнь таких животных не является </a:t>
            </a:r>
            <a:r>
              <a:rPr lang="ru-RU" sz="2000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полноценной.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54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978060" cy="29523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2656"/>
            <a:ext cx="2227709" cy="29076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95" y="332656"/>
            <a:ext cx="2183220" cy="29076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14" y="332656"/>
            <a:ext cx="1912929" cy="29076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33" y="3256333"/>
            <a:ext cx="2282381" cy="33570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14" y="3241458"/>
            <a:ext cx="2364690" cy="33570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40308"/>
            <a:ext cx="25400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78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Monotype Corsiva" pitchFamily="66" charset="0"/>
              </a:rPr>
              <a:t>Отрывок произведения «Как медведя переворачивали»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>
                <a:latin typeface="Georgia"/>
              </a:rPr>
              <a:t>Натерпелись птицы и звери от зимы лиха. Что ни день — метель, что ни ночь — мороз. Зиме конца-краю не видно. Разоспался Медведь в берлоге. Забыл, наверное, что пора ему на другой бок перевернуться.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Georgia"/>
              </a:rPr>
              <a:t>Есть лесная примета: как Медведь перевернётся на другой бок, так солнце повернёт на лето.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Georgia"/>
              </a:rPr>
              <a:t>Лопнуло у птиц и зверей терпение. Пошли Медведя будить: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Georgia"/>
              </a:rPr>
              <a:t>— Эй, Медведь, пора! Зима всем надоела! По солнышку мы соскучились. Переворачивайся, переворачивайся, пролежни уж небось?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Georgia"/>
              </a:rPr>
              <a:t>Медведь в ответ ни гугу: не шелохнётся, не ворохнётся. Знай посапывает.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Georgia"/>
              </a:rPr>
              <a:t>— Эх, долбануть бы его в затылок! — воскликнул Дятел. — Небось бы сразу зашевелился!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Georgia"/>
              </a:rPr>
              <a:t>— Не-</a:t>
            </a:r>
            <a:r>
              <a:rPr lang="ru-RU" sz="1600" dirty="0" err="1">
                <a:latin typeface="Georgia"/>
              </a:rPr>
              <a:t>ет</a:t>
            </a:r>
            <a:r>
              <a:rPr lang="ru-RU" sz="1600" dirty="0">
                <a:latin typeface="Georgia"/>
              </a:rPr>
              <a:t>, — промычал Лось, — с ним надо почтительно, уважительно. Ау, Михайло </a:t>
            </a:r>
            <a:r>
              <a:rPr lang="ru-RU" sz="1600" dirty="0" err="1">
                <a:latin typeface="Georgia"/>
              </a:rPr>
              <a:t>Потапыч</a:t>
            </a:r>
            <a:r>
              <a:rPr lang="ru-RU" sz="1600" dirty="0">
                <a:latin typeface="Georgia"/>
              </a:rPr>
              <a:t>! Услышь ты нас, слёзно просим и умоляем: перевернись ты, хоть не спеша, на другой бок! Жизнь не мила. Стоим мы, лоси, в осиннике, что коровы в стойле: шагу в сторону не шагнуть. Снегу-то в лесу по уши! Беда, коли волки о нас пронюхают.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67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409576"/>
          </a:xfrm>
        </p:spPr>
      </p:pic>
    </p:spTree>
    <p:extLst>
      <p:ext uri="{BB962C8B-B14F-4D97-AF65-F5344CB8AC3E}">
        <p14:creationId xmlns:p14="http://schemas.microsoft.com/office/powerpoint/2010/main" val="1461558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7"/>
            <a:ext cx="8229600" cy="5865517"/>
          </a:xfrm>
        </p:spPr>
        <p:txBody>
          <a:bodyPr/>
          <a:lstStyle/>
          <a:p>
            <a:pPr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b="1" dirty="0">
                <a:solidFill>
                  <a:srgbClr val="252525"/>
                </a:solidFill>
                <a:latin typeface="Arial"/>
                <a:ea typeface="Calibri"/>
              </a:rPr>
              <a:t>Эдуард Юрьевич </a:t>
            </a:r>
            <a:r>
              <a:rPr lang="ru-RU" sz="1800" b="1" dirty="0" err="1">
                <a:solidFill>
                  <a:srgbClr val="252525"/>
                </a:solidFill>
                <a:latin typeface="Arial"/>
                <a:ea typeface="Calibri"/>
              </a:rPr>
              <a:t>Шим</a:t>
            </a:r>
            <a:r>
              <a:rPr lang="ru-RU" sz="1800" dirty="0">
                <a:solidFill>
                  <a:srgbClr val="252525"/>
                </a:solidFill>
                <a:latin typeface="Arial"/>
                <a:ea typeface="Calibri"/>
              </a:rPr>
              <a:t> (настоящая фамилия — </a:t>
            </a:r>
            <a:r>
              <a:rPr lang="ru-RU" sz="1800" i="1" dirty="0">
                <a:solidFill>
                  <a:srgbClr val="252525"/>
                </a:solidFill>
                <a:latin typeface="Arial"/>
                <a:ea typeface="Calibri"/>
              </a:rPr>
              <a:t>Шмидт</a:t>
            </a:r>
            <a:r>
              <a:rPr lang="ru-RU" sz="1800" dirty="0">
                <a:solidFill>
                  <a:srgbClr val="252525"/>
                </a:solidFill>
                <a:latin typeface="Arial"/>
                <a:ea typeface="Calibri"/>
              </a:rPr>
              <a:t>) </a:t>
            </a:r>
            <a:r>
              <a:rPr lang="ru-RU" sz="1800" dirty="0" smtClean="0">
                <a:solidFill>
                  <a:srgbClr val="252525"/>
                </a:solidFill>
                <a:latin typeface="Arial"/>
                <a:ea typeface="Calibri"/>
              </a:rPr>
              <a:t>(1930-2006)</a:t>
            </a:r>
            <a:r>
              <a:rPr lang="ru-RU" sz="1800" dirty="0">
                <a:solidFill>
                  <a:srgbClr val="252525"/>
                </a:solidFill>
                <a:latin typeface="Arial"/>
                <a:ea typeface="Calibri"/>
              </a:rPr>
              <a:t> — русский писатель</a:t>
            </a:r>
            <a:r>
              <a:rPr lang="ru-RU" sz="1800" dirty="0" smtClean="0">
                <a:solidFill>
                  <a:srgbClr val="252525"/>
                </a:solidFill>
                <a:latin typeface="Arial"/>
                <a:ea typeface="Calibri"/>
              </a:rPr>
              <a:t>, драматург.</a:t>
            </a:r>
            <a:r>
              <a:rPr lang="ru-RU" sz="1800" dirty="0" smtClean="0">
                <a:solidFill>
                  <a:srgbClr val="252525"/>
                </a:solidFill>
                <a:latin typeface="Arial"/>
                <a:ea typeface="Times New Roman"/>
              </a:rPr>
              <a:t> </a:t>
            </a:r>
            <a:r>
              <a:rPr lang="ru-RU" sz="1800" dirty="0">
                <a:solidFill>
                  <a:srgbClr val="252525"/>
                </a:solidFill>
                <a:latin typeface="Arial"/>
                <a:ea typeface="Times New Roman"/>
              </a:rPr>
              <a:t>Э. Ю. </a:t>
            </a:r>
            <a:r>
              <a:rPr lang="ru-RU" sz="1800" dirty="0" err="1">
                <a:solidFill>
                  <a:srgbClr val="252525"/>
                </a:solidFill>
                <a:latin typeface="Arial"/>
                <a:ea typeface="Times New Roman"/>
              </a:rPr>
              <a:t>Шим</a:t>
            </a:r>
            <a:r>
              <a:rPr lang="ru-RU" sz="1800" dirty="0">
                <a:solidFill>
                  <a:srgbClr val="252525"/>
                </a:solidFill>
                <a:latin typeface="Arial"/>
                <a:ea typeface="Times New Roman"/>
              </a:rPr>
              <a:t> </a:t>
            </a:r>
            <a:r>
              <a:rPr lang="ru-RU" sz="1800" dirty="0" smtClean="0">
                <a:solidFill>
                  <a:srgbClr val="252525"/>
                </a:solidFill>
                <a:latin typeface="Arial"/>
                <a:ea typeface="Times New Roman"/>
              </a:rPr>
              <a:t>родился 23 августа 1930 года в Ленинграде. Во </a:t>
            </a:r>
            <a:r>
              <a:rPr lang="ru-RU" sz="1800" dirty="0">
                <a:solidFill>
                  <a:srgbClr val="252525"/>
                </a:solidFill>
                <a:latin typeface="Arial"/>
                <a:ea typeface="Times New Roman"/>
              </a:rPr>
              <a:t>время войны эвакуирован, вырос в детском доме. С 16 лет </a:t>
            </a:r>
            <a:r>
              <a:rPr lang="ru-RU" sz="1800" dirty="0" err="1">
                <a:solidFill>
                  <a:srgbClr val="252525"/>
                </a:solidFill>
                <a:latin typeface="Arial"/>
                <a:ea typeface="Times New Roman"/>
              </a:rPr>
              <a:t>Шим</a:t>
            </a:r>
            <a:r>
              <a:rPr lang="ru-RU" sz="1800" dirty="0">
                <a:solidFill>
                  <a:srgbClr val="252525"/>
                </a:solidFill>
                <a:latin typeface="Arial"/>
                <a:ea typeface="Times New Roman"/>
              </a:rPr>
              <a:t> работал, переменив множество занятий. «…Мастер на все руки — столяр и садовод, токарь и шофёр»</a:t>
            </a:r>
            <a:r>
              <a:rPr lang="ru-RU" sz="1800" baseline="30000" dirty="0">
                <a:solidFill>
                  <a:srgbClr val="0B0080"/>
                </a:solidFill>
                <a:latin typeface="Arial"/>
                <a:ea typeface="Times New Roman"/>
                <a:hlinkClick r:id="rId2"/>
              </a:rPr>
              <a:t>[1]</a:t>
            </a:r>
            <a:r>
              <a:rPr lang="ru-RU" sz="1800" dirty="0">
                <a:solidFill>
                  <a:srgbClr val="252525"/>
                </a:solidFill>
                <a:latin typeface="Arial"/>
                <a:ea typeface="Times New Roman"/>
              </a:rPr>
              <a:t>. По возвращении в Ленинград учился в художественно-архитектурном училище, с 1950 работал в конструкторском бюро. В 1952—1955 служил в армии. В 1959 принят </a:t>
            </a:r>
            <a:r>
              <a:rPr lang="ru-RU" sz="1800" dirty="0" smtClean="0">
                <a:solidFill>
                  <a:srgbClr val="252525"/>
                </a:solidFill>
                <a:latin typeface="Arial"/>
                <a:ea typeface="Times New Roman"/>
              </a:rPr>
              <a:t>в СП СССР, </a:t>
            </a:r>
            <a:r>
              <a:rPr lang="ru-RU" sz="1800" dirty="0">
                <a:solidFill>
                  <a:srgbClr val="252525"/>
                </a:solidFill>
                <a:latin typeface="Arial"/>
                <a:ea typeface="Times New Roman"/>
              </a:rPr>
              <a:t>вскоре переселился в Москву.</a:t>
            </a:r>
            <a:endParaRPr lang="ru-RU" sz="1800" dirty="0">
              <a:latin typeface="Times New Roman"/>
              <a:ea typeface="Calibri"/>
            </a:endParaRPr>
          </a:p>
          <a:p>
            <a:pPr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Член редколлегии </a:t>
            </a:r>
            <a:r>
              <a:rPr lang="ru-RU" sz="1800" dirty="0" smtClean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журнала «Знамя» </a:t>
            </a:r>
            <a:r>
              <a:rPr lang="ru-RU" sz="1800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(1962—1972).</a:t>
            </a: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Начав печататься </a:t>
            </a:r>
            <a:r>
              <a:rPr lang="ru-RU" sz="1800" dirty="0" smtClean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с 1949 года, </a:t>
            </a:r>
            <a:r>
              <a:rPr lang="ru-RU" sz="1800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Эдуард </a:t>
            </a:r>
            <a:r>
              <a:rPr lang="ru-RU" sz="1800" dirty="0" err="1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Шим</a:t>
            </a:r>
            <a:r>
              <a:rPr lang="ru-RU" sz="1800" dirty="0">
                <a:solidFill>
                  <a:srgbClr val="252525"/>
                </a:solidFill>
                <a:latin typeface="Arial"/>
                <a:ea typeface="Times New Roman"/>
                <a:cs typeface="Times New Roman"/>
              </a:rPr>
              <a:t> писал преимущественно для детей, преимущественно о природе — но мог успешно и увлекательно рассказывать, например, и о столярном ремесле («Деревянная книга»).</a:t>
            </a:r>
            <a:endParaRPr lang="ru-RU" sz="1800" dirty="0">
              <a:ea typeface="Calibri"/>
              <a:cs typeface="Times New Roman"/>
            </a:endParaRPr>
          </a:p>
          <a:p>
            <a:r>
              <a:rPr lang="ru-RU" sz="1800" dirty="0" err="1">
                <a:solidFill>
                  <a:srgbClr val="252525"/>
                </a:solidFill>
                <a:latin typeface="Arial"/>
                <a:ea typeface="Calibri"/>
              </a:rPr>
              <a:t>Шим</a:t>
            </a:r>
            <a:r>
              <a:rPr lang="ru-RU" sz="1800" dirty="0">
                <a:solidFill>
                  <a:srgbClr val="252525"/>
                </a:solidFill>
                <a:latin typeface="Arial"/>
                <a:ea typeface="Calibri"/>
              </a:rPr>
              <a:t> — хороший рассказчик, у него чувствуется любовь к природе. Он хорошо понимает детей, которые часто являются героями его рассказов; он психологически точно изображает отношение детей к миру взрослых. Наблюдая будничную жизнь с её заботами и тяготами, </a:t>
            </a:r>
            <a:r>
              <a:rPr lang="ru-RU" sz="1800" dirty="0" err="1">
                <a:solidFill>
                  <a:srgbClr val="252525"/>
                </a:solidFill>
                <a:latin typeface="Arial"/>
                <a:ea typeface="Calibri"/>
              </a:rPr>
              <a:t>Шим</a:t>
            </a:r>
            <a:r>
              <a:rPr lang="ru-RU" sz="1800" dirty="0">
                <a:solidFill>
                  <a:srgbClr val="252525"/>
                </a:solidFill>
                <a:latin typeface="Arial"/>
                <a:ea typeface="Calibri"/>
              </a:rPr>
              <a:t> отбирает события, которые чем-либо выделяются в этой жизни или же особо выделены им самим. Он любит изображать людей, которых что-то захватывает, удивляет и восхищает, которые испытывают душевный подъём и верят в </a:t>
            </a:r>
            <a:r>
              <a:rPr lang="ru-RU" sz="1800" dirty="0" smtClean="0">
                <a:solidFill>
                  <a:srgbClr val="252525"/>
                </a:solidFill>
                <a:latin typeface="Arial"/>
                <a:ea typeface="Calibri"/>
              </a:rPr>
              <a:t>добро.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193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79"/>
          </a:xfrm>
        </p:spPr>
        <p:txBody>
          <a:bodyPr/>
          <a:lstStyle/>
          <a:p>
            <a:pPr marL="0" lvl="0" indent="0" algn="ctr">
              <a:lnSpc>
                <a:spcPts val="1680"/>
              </a:lnSpc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r>
              <a:rPr lang="ru-RU" sz="1800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Произведения Э. Ю. </a:t>
            </a:r>
            <a:r>
              <a:rPr lang="ru-RU" sz="1800" dirty="0" err="1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Шима</a:t>
            </a:r>
            <a:endParaRPr lang="ru-RU" sz="1800" dirty="0">
              <a:solidFill>
                <a:srgbClr val="252525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400" dirty="0" smtClean="0">
              <a:solidFill>
                <a:srgbClr val="252525"/>
              </a:solidFill>
              <a:latin typeface="Arial"/>
              <a:ea typeface="Times New Roman"/>
              <a:cs typeface="Times New Roman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Чем встречают весну? Л., 1966</a:t>
            </a: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Мальчик в лесу: Повесть. М., 1968</a:t>
            </a: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Рассказы прошлого лета. Л., 1968</a:t>
            </a: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Ваня песенки поет. М., 1969 (</a:t>
            </a:r>
            <a:r>
              <a:rPr lang="ru-RU" sz="1600" i="1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Романы, повести, рассказы Советской России</a:t>
            </a:r>
            <a:r>
              <a:rPr lang="ru-RU" sz="1600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Кто </a:t>
            </a:r>
            <a:r>
              <a:rPr lang="ru-RU" sz="16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копыта потерял?: Рассказы и сказки. М., 1969 (</a:t>
            </a:r>
            <a:r>
              <a:rPr lang="ru-RU" sz="1600" i="1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Книга за книгой</a:t>
            </a:r>
            <a:r>
              <a:rPr lang="ru-RU" sz="16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Сказка об Иване-Заре: Грузинская народная сказка. Тбилиси, 1969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Вода на камушках. М., 1970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Рассказы и сказки. Л., 1971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Сказки, найденные в траве. М., 1972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Сочини стихи, машина!: Сказка. Л., 1974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Перекресток: Рассказы и повесть. М., 1975 (</a:t>
            </a:r>
            <a:r>
              <a:rPr lang="ru-RU" sz="1600" i="1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Новинки «Современника»</a:t>
            </a:r>
            <a:r>
              <a:rPr lang="ru-RU" sz="16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Цветной венок: Рассказы и сказки. Л., 1975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Ребята с нашего двора: Современная повесть в нескольких незаконченных историях. Л., 1976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 рисую дом: Рассказ. Л., 1976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Жук на ниточке: Рассказы. М., 1978 (Читаем сами)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кончаются заботы: Рассказ. Л., 1979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Двойной свет: Повести и рассказы. М., 1980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Вода на камушках: Повести. М., 1980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Медовый ручеек: Рассказы и сказки. Киев. «</a:t>
            </a:r>
            <a:r>
              <a:rPr lang="ru-RU" sz="16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Вэсэлка</a:t>
            </a:r>
            <a:r>
              <a:rPr lang="ru-RU" sz="16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». 1989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675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190750" cy="290512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2407"/>
            <a:ext cx="2095500" cy="3238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252" y="221873"/>
            <a:ext cx="2152972" cy="32617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04" y="212407"/>
            <a:ext cx="2530078" cy="3238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099" y="3197156"/>
            <a:ext cx="2412031" cy="33484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34685"/>
            <a:ext cx="2304256" cy="34734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130" y="3211090"/>
            <a:ext cx="2619254" cy="33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41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«Самые храбрые»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solidFill>
                  <a:srgbClr val="2B2629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Кругом деревни поля ещё чёрные, а одно – будто зелёной краской залито. Весёлые ростки, одинаковые, как ратные братцы, тянутся кверху. Когда же они успели вырасти?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Мама сказала, что это хлеб – озимая рожь. Её тут прошлой весной посеяли.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Зёрна успели до морозов прорасти и поднять над землёй зелёные пальчики.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Потом их снегом закрыло. Наверно, холодно было под снегом. Страшно... Темно!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 ростки терпели, ждали весны. И, как только она пришла, выбрались из-под снега. Зато теперь первыми греются.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Самые храбрые!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23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	Детская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природоведческая книга - это книга о природе, которая  является для детей источником научно-достоверных знаний. В ней писатели-природоведы знакомят детей с природой, используя жанры познавательной сказки и реалистического рассказа. Их произведения не только дают детям знания, но и учат их точной наблюдательности.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030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Ёлкино</a:t>
            </a:r>
            <a:r>
              <a:rPr lang="ru-RU" dirty="0" smtClean="0"/>
              <a:t> платье»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solidFill>
                  <a:srgbClr val="2B2629"/>
                </a:solidFill>
                <a:latin typeface="Verdana"/>
              </a:rPr>
              <a:t> </a:t>
            </a:r>
            <a:endParaRPr lang="ru-RU" sz="2000" dirty="0">
              <a:latin typeface="Verdana"/>
            </a:endParaRPr>
          </a:p>
          <a:p>
            <a:pPr marL="0" indent="0" algn="just">
              <a:buNone/>
            </a:pPr>
            <a:r>
              <a:rPr lang="ru-RU" sz="2000" dirty="0">
                <a:latin typeface="Verdana"/>
              </a:rPr>
              <a:t>Продираешься через ельник, а чёрные елочки колются:</a:t>
            </a:r>
          </a:p>
          <a:p>
            <a:pPr marL="0" indent="0" algn="just">
              <a:buNone/>
            </a:pPr>
            <a:r>
              <a:rPr lang="ru-RU" sz="2000" dirty="0">
                <a:latin typeface="Verdana"/>
              </a:rPr>
              <a:t>— Не трогай нас!</a:t>
            </a:r>
          </a:p>
          <a:p>
            <a:pPr marL="0" indent="0" algn="just">
              <a:buNone/>
            </a:pPr>
            <a:r>
              <a:rPr lang="ru-RU" sz="2000" dirty="0">
                <a:latin typeface="Verdana"/>
              </a:rPr>
              <a:t>— Подумаешь, тихонечко задел.</a:t>
            </a:r>
          </a:p>
          <a:p>
            <a:pPr marL="0" indent="0" algn="just">
              <a:buNone/>
            </a:pPr>
            <a:r>
              <a:rPr lang="ru-RU" sz="2000" dirty="0">
                <a:latin typeface="Verdana"/>
              </a:rPr>
              <a:t>— И тихонечко не задевай. Мы свою одежку бережём.</a:t>
            </a:r>
          </a:p>
          <a:p>
            <a:pPr marL="0" indent="0" algn="just">
              <a:buNone/>
            </a:pPr>
            <a:r>
              <a:rPr lang="ru-RU" sz="2000" dirty="0">
                <a:latin typeface="Verdana"/>
              </a:rPr>
              <a:t>— Да что за одёжка у вас такая особенная?</a:t>
            </a:r>
          </a:p>
          <a:p>
            <a:pPr marL="0" indent="0" algn="just">
              <a:buNone/>
            </a:pPr>
            <a:r>
              <a:rPr lang="ru-RU" sz="2000" dirty="0">
                <a:latin typeface="Verdana"/>
              </a:rPr>
              <a:t>— Иголки наши зелёные не листья. Не меняются каждое лето.</a:t>
            </a:r>
          </a:p>
          <a:p>
            <a:pPr marL="0" indent="0" algn="just">
              <a:buNone/>
            </a:pPr>
            <a:r>
              <a:rPr lang="ru-RU" sz="2000" dirty="0">
                <a:latin typeface="Verdana"/>
              </a:rPr>
              <a:t>— Так что?</a:t>
            </a:r>
          </a:p>
          <a:p>
            <a:pPr marL="0" indent="0" algn="just">
              <a:buNone/>
            </a:pPr>
            <a:r>
              <a:rPr lang="ru-RU" sz="2000" dirty="0">
                <a:latin typeface="Verdana"/>
              </a:rPr>
              <a:t>— Вот выросла свеженькая еловая лапка, а иголки на ней сменятся только через семь лет.</a:t>
            </a:r>
          </a:p>
          <a:p>
            <a:pPr marL="0" indent="0" algn="just">
              <a:buNone/>
            </a:pPr>
            <a:r>
              <a:rPr lang="ru-RU" sz="2000" dirty="0">
                <a:latin typeface="Verdana"/>
              </a:rPr>
              <a:t>— Да, не скоро.</a:t>
            </a:r>
          </a:p>
          <a:p>
            <a:pPr marL="0" indent="0" algn="just">
              <a:buNone/>
            </a:pPr>
            <a:r>
              <a:rPr lang="ru-RU" sz="2000" dirty="0">
                <a:latin typeface="Verdana"/>
              </a:rPr>
              <a:t>— Вот и приходится беречь!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2B2629"/>
                </a:solidFill>
                <a:latin typeface="Verdana"/>
              </a:rPr>
              <a:t> 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43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332656"/>
            <a:ext cx="6141368" cy="5976664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Святослав Владимирович </a:t>
            </a:r>
            <a:r>
              <a:rPr lang="ru-RU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Сахарнов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Родился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12 марта 1923 года на Украине в городе Артёмовске, но родным городом считает Ленинград-Петербург. В 1944 году окончил военное училище имени </a:t>
            </a:r>
            <a:r>
              <a:rPr lang="ru-RU" sz="1800" dirty="0" err="1">
                <a:latin typeface="Times New Roman" pitchFamily="18" charset="0"/>
                <a:ea typeface="Calibri"/>
                <a:cs typeface="Times New Roman" pitchFamily="18" charset="0"/>
              </a:rPr>
              <a:t>М.В.Фрунзе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, принимал участие в двух войнах. После войны продолжал плавать, был штурманом. "О том, что я буду детским писателем, знал со второго класса... Пришёл в дом Виталия Бианки, стал его учеником, пошли книжки. Начал с "Морских сказок", - вспоминает сам писатель. Печататься начал с 1954 года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Участник экспедиций в Арктику, на Командорские и Курильские острова, на Кубу. В 1974 и 1977 годах жил в заповедниках Танзании и Индии. Пишет о море, о подводном мире... За книгу "По морям вокруг земли" удостоен первой премии Международной книжной ярмарки в Болонье (1972), премии на фестивале в Братиславе (1973),  и серебряной медали на Международной книжной выставке в Москве (1975). В 2004 г. </a:t>
            </a:r>
            <a:r>
              <a:rPr lang="ru-RU" sz="1800" dirty="0" err="1">
                <a:latin typeface="Times New Roman" pitchFamily="18" charset="0"/>
                <a:ea typeface="Calibri"/>
                <a:cs typeface="Times New Roman" pitchFamily="18" charset="0"/>
              </a:rPr>
              <a:t>С.В.Сахарнов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 стал лауреатом Почетного диплома Международного Совета по детской книге (IBBY) за книгу "Леопард в скворечнике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".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26825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12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793508"/>
          </a:xfrm>
        </p:spPr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Хотя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Сахарнов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заслуженно завоевал широкую известность как детский писатель, это не заслонило то, что он сделал во взрослой литературе. Это и книга фантастики "Лошадь над городом", и роман о войне на Тихом океане "Камикадзе", и книга "Сын лейтенанта Шмидта", своего рода роман-шутка на тему знаменитых книг Ильфа и Петрова. Однако своей главной задачей во взрослой литературе писатель считал выполнение совета Михаила Зощенко - написать сатирическую историю человечества. "Шляпа императора" еще не издана отдельной книгой, живет в журналах и радиопередачах, скачивается целыми главами из интернета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23 сентября 2010 года Святослав Владимирович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Сахарнов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ушел из жизни. До последних дней он сохранял интерес к жизни во всех ее проявлениях, много работал и не боялся пробовать себя в новых сферах деятельности.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280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6048672"/>
          </a:xfrm>
        </p:spPr>
        <p:txBody>
          <a:bodyPr/>
          <a:lstStyle/>
          <a:p>
            <a:pPr marL="0" lvl="0" indent="0" algn="ctr">
              <a:lnSpc>
                <a:spcPts val="1680"/>
              </a:lnSpc>
              <a:spcAft>
                <a:spcPts val="120"/>
              </a:spcAft>
              <a:buSzPts val="1000"/>
              <a:buNone/>
              <a:tabLst>
                <a:tab pos="457200" algn="l"/>
              </a:tabLst>
            </a:pPr>
            <a:r>
              <a:rPr lang="ru-RU" sz="2000" b="1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Произведения С. </a:t>
            </a:r>
            <a:r>
              <a:rPr lang="ru-RU" sz="2000" b="1" dirty="0" err="1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Сахарнова</a:t>
            </a:r>
            <a:endParaRPr lang="ru-RU" sz="2000" b="1" dirty="0" smtClean="0">
              <a:solidFill>
                <a:srgbClr val="252525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800" dirty="0">
              <a:solidFill>
                <a:srgbClr val="252525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Кто </a:t>
            </a: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работает под водой. М., Малыш, 1982, 1987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Рассказы и сказки. М., 1982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Бухта командора. М., 1983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Повести и рассказы. М., 1983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открывали землю. М., 1984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Танк на Медвежьем болоте. М., 1985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Витраж. Л., 1986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Почему у кита большой рот. Л., 1987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мире дельфина и осьминога. М., 1987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Путеществие</a:t>
            </a: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на "</a:t>
            </a:r>
            <a:r>
              <a:rPr lang="ru-RU" sz="18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Тригле</a:t>
            </a: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". М., 1990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Лошадь над городом. Л., 1990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Арий камень. М., 1991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История корабля. М.: 1990, 1992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Камикадзе. СПб., 1992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гостях у крокодилов. М.: 2000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Сын лейтенанта Шмидта., СПб.,2001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800" dirty="0">
                <a:solidFill>
                  <a:srgbClr val="663366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"/>
              </a:rPr>
              <a:t>«Сатирическая история человечества, или Шляпа императора»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91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324100" cy="304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2656"/>
            <a:ext cx="2016224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01" y="332656"/>
            <a:ext cx="2388865" cy="3084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77141"/>
            <a:ext cx="2481738" cy="3168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98" y="3356992"/>
            <a:ext cx="2471611" cy="31286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709" y="3378899"/>
            <a:ext cx="2231810" cy="31067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47" y="764610"/>
            <a:ext cx="1723957" cy="26642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66" y="3600108"/>
            <a:ext cx="172446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83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«Селедка»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fontAlgn="base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2F3030"/>
                </a:solidFill>
                <a:latin typeface="Times New Roman" pitchFamily="18" charset="0"/>
                <a:cs typeface="Times New Roman" pitchFamily="18" charset="0"/>
              </a:rPr>
              <a:t>Рыщет по морю селёдка, носом туда-сюда тычется.</a:t>
            </a:r>
          </a:p>
          <a:p>
            <a:pPr marL="0" indent="0" algn="just" fontAlgn="base">
              <a:buNone/>
            </a:pPr>
            <a:r>
              <a:rPr lang="ru-RU" sz="2000" dirty="0">
                <a:solidFill>
                  <a:srgbClr val="2F3030"/>
                </a:solidFill>
                <a:latin typeface="Times New Roman" pitchFamily="18" charset="0"/>
                <a:cs typeface="Times New Roman" pitchFamily="18" charset="0"/>
              </a:rPr>
              <a:t>— Что, селёдка, по морю рыщешь, считаешь кого?</a:t>
            </a:r>
          </a:p>
          <a:p>
            <a:pPr marL="0" indent="0" algn="just" fontAlgn="base">
              <a:buNone/>
            </a:pPr>
            <a:r>
              <a:rPr lang="ru-RU" sz="2000" dirty="0">
                <a:solidFill>
                  <a:srgbClr val="2F3030"/>
                </a:solidFill>
                <a:latin typeface="Times New Roman" pitchFamily="18" charset="0"/>
                <a:cs typeface="Times New Roman" pitchFamily="18" charset="0"/>
              </a:rPr>
              <a:t>— Родственников ищу, родичей. Пересчитать их думаю.</a:t>
            </a:r>
          </a:p>
          <a:p>
            <a:pPr marL="0" indent="0" algn="just" fontAlgn="base">
              <a:buNone/>
            </a:pPr>
            <a:r>
              <a:rPr lang="ru-RU" sz="2000" dirty="0">
                <a:solidFill>
                  <a:srgbClr val="2F3030"/>
                </a:solidFill>
                <a:latin typeface="Times New Roman" pitchFamily="18" charset="0"/>
                <a:cs typeface="Times New Roman" pitchFamily="18" charset="0"/>
              </a:rPr>
              <a:t>— А много ли, селёдка, их у тебя?</a:t>
            </a:r>
          </a:p>
          <a:p>
            <a:pPr marL="0" indent="0" algn="just" fontAlgn="base">
              <a:buNone/>
            </a:pPr>
            <a:r>
              <a:rPr lang="ru-RU" sz="2000" dirty="0">
                <a:solidFill>
                  <a:srgbClr val="2F3030"/>
                </a:solidFill>
                <a:latin typeface="Times New Roman" pitchFamily="18" charset="0"/>
                <a:cs typeface="Times New Roman" pitchFamily="18" charset="0"/>
              </a:rPr>
              <a:t>— Немного, немного. Килька — раз, салака — два, рыба-залом — три, черноспинка — четыре. А ещё — иваси, шпроты, анчоусы. И ещё есть.</a:t>
            </a:r>
          </a:p>
          <a:p>
            <a:pPr marL="0" indent="0" algn="just" fontAlgn="base">
              <a:buNone/>
            </a:pPr>
            <a:r>
              <a:rPr lang="ru-RU" sz="2000" dirty="0">
                <a:solidFill>
                  <a:srgbClr val="2F3030"/>
                </a:solidFill>
                <a:latin typeface="Times New Roman" pitchFamily="18" charset="0"/>
                <a:cs typeface="Times New Roman" pitchFamily="18" charset="0"/>
              </a:rPr>
              <a:t>— Э-э, селёдка, да тебе их вовек не пересчитать!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770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«Рыбы коралловых рифов»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599"/>
          </a:xfrm>
        </p:spPr>
        <p:txBody>
          <a:bodyPr/>
          <a:lstStyle/>
          <a:p>
            <a:pPr marL="0" indent="0" algn="just"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коралловых камней — рифов — бродит акулёнок. Дрожит, жмётся в кучку рыбий народ.</a:t>
            </a:r>
          </a:p>
          <a:p>
            <a:pPr marL="0" indent="0" algn="just" fontAlgn="base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 Неужто, рыбы, у вас от него и защиты нет?</a:t>
            </a:r>
          </a:p>
          <a:p>
            <a:pPr marL="0" indent="0" algn="just" fontAlgn="base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 Как — нет? У меня,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спинорога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 — рог на спине. Спрячусь в каменную норку, рог подниму, в потолок упрусь — меня и не вытащить!</a:t>
            </a:r>
          </a:p>
          <a:p>
            <a:pPr marL="0" indent="0" algn="just" fontAlgn="base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 А у меня, кузовка, — панцирь. Я в нём, как черепаха в домике.</a:t>
            </a:r>
          </a:p>
          <a:p>
            <a:pPr marL="0" indent="0" algn="just" fontAlgn="base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 А у меня, красной крылатки, кончики игл ядовиты. Только попробуй тронь!</a:t>
            </a:r>
          </a:p>
          <a:p>
            <a:pPr marL="0" indent="0" algn="just" fontAlgn="base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 Что же вы тогда, рыбы, дрожите?</a:t>
            </a:r>
          </a:p>
          <a:p>
            <a:pPr marL="0" indent="0" algn="just" fontAlgn="base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Всё равно боязно. Зубов-то у него, у разбойника, вон сколько!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588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Творчество автора в программах детского сада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863020"/>
              </p:ext>
            </p:extLst>
          </p:nvPr>
        </p:nvGraphicFramePr>
        <p:xfrm>
          <a:off x="323528" y="1600200"/>
          <a:ext cx="8568952" cy="48661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10226"/>
                <a:gridCol w="2249318"/>
                <a:gridCol w="2099364"/>
                <a:gridCol w="2410044"/>
              </a:tblGrid>
              <a:tr h="12085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</a:t>
                      </a:r>
                      <a:r>
                        <a:rPr lang="ru-RU" baseline="0" dirty="0" smtClean="0"/>
                        <a:t> программы (Авторы)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Средняя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Старшая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Подготовительная группа</a:t>
                      </a:r>
                      <a:endParaRPr lang="ru-RU" dirty="0"/>
                    </a:p>
                  </a:txBody>
                  <a:tcPr/>
                </a:tc>
              </a:tr>
              <a:tr h="49013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«Детство»</a:t>
                      </a:r>
                    </a:p>
                    <a:p>
                      <a:r>
                        <a:rPr lang="ru-RU" dirty="0" smtClean="0"/>
                        <a:t>(Под редакцией Т. И. Бабаева, А. Г. Гогоберидзе, О. В. Солнцева и др.)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Е. </a:t>
                      </a:r>
                      <a:r>
                        <a:rPr lang="ru-RU" b="1" dirty="0" err="1" smtClean="0"/>
                        <a:t>Чарушин</a:t>
                      </a:r>
                      <a:endParaRPr lang="ru-RU" b="1" dirty="0" smtClean="0"/>
                    </a:p>
                    <a:p>
                      <a:r>
                        <a:rPr lang="ru-RU" dirty="0" smtClean="0"/>
                        <a:t>Рассказы из сборников «Почему Тюпа птиц не ловит», «Никита-охотник», «Про Томку»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Бианки</a:t>
                      </a:r>
                    </a:p>
                    <a:p>
                      <a:r>
                        <a:rPr lang="ru-RU" dirty="0" smtClean="0"/>
                        <a:t>«Молодая ворона», «Синичкин календарь», «Сова», «Хвосты»</a:t>
                      </a:r>
                    </a:p>
                    <a:p>
                      <a:r>
                        <a:rPr lang="ru-RU" b="1" dirty="0" smtClean="0"/>
                        <a:t>Г. </a:t>
                      </a:r>
                      <a:r>
                        <a:rPr lang="ru-RU" b="1" dirty="0" err="1" smtClean="0"/>
                        <a:t>Скрябицкий</a:t>
                      </a:r>
                      <a:endParaRPr lang="ru-RU" b="1" dirty="0" smtClean="0"/>
                    </a:p>
                    <a:p>
                      <a:r>
                        <a:rPr lang="ru-RU" dirty="0" smtClean="0"/>
                        <a:t>«Воробей», «Ворона»,</a:t>
                      </a:r>
                      <a:r>
                        <a:rPr lang="ru-RU" baseline="0" dirty="0" smtClean="0"/>
                        <a:t> «Галка», «Грач», «Скворец», «Ласточка», «Синица», «Сорока»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Бианки</a:t>
                      </a:r>
                    </a:p>
                    <a:p>
                      <a:r>
                        <a:rPr lang="ru-RU" dirty="0" smtClean="0"/>
                        <a:t>«Лесные домишки», «Оранжевое горлышко», «Синичкин календарь»</a:t>
                      </a:r>
                    </a:p>
                    <a:p>
                      <a:r>
                        <a:rPr lang="ru-RU" b="1" dirty="0" smtClean="0"/>
                        <a:t>Сладков</a:t>
                      </a:r>
                    </a:p>
                    <a:p>
                      <a:r>
                        <a:rPr lang="ru-RU" dirty="0" smtClean="0"/>
                        <a:t>«Разноцветная земля»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336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582585"/>
              </p:ext>
            </p:extLst>
          </p:nvPr>
        </p:nvGraphicFramePr>
        <p:xfrm>
          <a:off x="611560" y="404664"/>
          <a:ext cx="8229600" cy="6217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/>
                <a:gridCol w="1769368"/>
                <a:gridCol w="2345432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программы (Авторы)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Средняя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Старшая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Подготовительная группа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«Детство»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(Под редакцией Т. И. Бабаева, А. Г. Гогоберидзе, О. В. Солнцева и др.)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Сладков </a:t>
                      </a:r>
                    </a:p>
                    <a:p>
                      <a:r>
                        <a:rPr lang="ru-RU" dirty="0" smtClean="0"/>
                        <a:t>«Белка и медведь»</a:t>
                      </a:r>
                      <a:r>
                        <a:rPr lang="ru-RU" baseline="0" dirty="0" smtClean="0"/>
                        <a:t> «Грачи прилетели» «Ласточка, ласточка», «Медведь и солнце», «Осень на пороге»</a:t>
                      </a:r>
                    </a:p>
                    <a:p>
                      <a:r>
                        <a:rPr lang="ru-RU" b="1" baseline="0" dirty="0" err="1" smtClean="0"/>
                        <a:t>Чарушин</a:t>
                      </a:r>
                      <a:endParaRPr lang="ru-RU" b="1" baseline="0" dirty="0" smtClean="0"/>
                    </a:p>
                    <a:p>
                      <a:r>
                        <a:rPr lang="ru-RU" baseline="0" dirty="0" smtClean="0"/>
                        <a:t>«</a:t>
                      </a:r>
                      <a:r>
                        <a:rPr lang="ru-RU" baseline="0" dirty="0" err="1" smtClean="0"/>
                        <a:t>Волчишко</a:t>
                      </a:r>
                      <a:r>
                        <a:rPr lang="ru-RU" baseline="0" dirty="0" smtClean="0"/>
                        <a:t>», «Воробей», «</a:t>
                      </a:r>
                      <a:r>
                        <a:rPr lang="ru-RU" baseline="0" dirty="0" err="1" smtClean="0"/>
                        <a:t>Гаяр</a:t>
                      </a:r>
                      <a:r>
                        <a:rPr lang="ru-RU" baseline="0" dirty="0" smtClean="0"/>
                        <a:t>», «Глупые обезьянки», «Свинья», «Страшный рассказ», «Что за зверь?», «Щур», «Яшка»  </a:t>
                      </a:r>
                    </a:p>
                    <a:p>
                      <a:r>
                        <a:rPr lang="ru-RU" b="1" baseline="0" dirty="0" smtClean="0"/>
                        <a:t>Э. </a:t>
                      </a:r>
                      <a:r>
                        <a:rPr lang="ru-RU" b="1" baseline="0" dirty="0" err="1" smtClean="0"/>
                        <a:t>Шим</a:t>
                      </a:r>
                      <a:endParaRPr lang="ru-RU" b="1" baseline="0" dirty="0" smtClean="0"/>
                    </a:p>
                    <a:p>
                      <a:r>
                        <a:rPr lang="ru-RU" baseline="0" dirty="0" smtClean="0"/>
                        <a:t>«Жук на ниточке»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876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420397"/>
              </p:ext>
            </p:extLst>
          </p:nvPr>
        </p:nvGraphicFramePr>
        <p:xfrm>
          <a:off x="457200" y="333374"/>
          <a:ext cx="8229600" cy="61919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2552"/>
                <a:gridCol w="1944216"/>
                <a:gridCol w="2160240"/>
                <a:gridCol w="2242592"/>
              </a:tblGrid>
              <a:tr h="9526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программы (Авторы)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Средняя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Старшая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Подготовительная группа</a:t>
                      </a:r>
                      <a:endParaRPr lang="ru-RU" dirty="0"/>
                    </a:p>
                  </a:txBody>
                  <a:tcPr/>
                </a:tc>
              </a:tr>
              <a:tr h="523935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«Истоки»</a:t>
                      </a:r>
                    </a:p>
                    <a:p>
                      <a:r>
                        <a:rPr lang="ru-RU" dirty="0" smtClean="0"/>
                        <a:t>Под редакцией Т. И. </a:t>
                      </a:r>
                      <a:r>
                        <a:rPr lang="ru-RU" dirty="0" err="1" smtClean="0"/>
                        <a:t>Агнаутовой</a:t>
                      </a:r>
                      <a:r>
                        <a:rPr lang="ru-RU" dirty="0" smtClean="0"/>
                        <a:t>, Н. Е. Васюковой, И. А. Качановой, Н. Л. Кондратьевой и др.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Чарушин</a:t>
                      </a:r>
                      <a:r>
                        <a:rPr lang="ru-RU" b="1" dirty="0" smtClean="0"/>
                        <a:t> </a:t>
                      </a:r>
                    </a:p>
                    <a:p>
                      <a:r>
                        <a:rPr lang="ru-RU" dirty="0" smtClean="0"/>
                        <a:t>«Теремок» «Корова» «</a:t>
                      </a:r>
                      <a:r>
                        <a:rPr lang="ru-RU" dirty="0" err="1" smtClean="0"/>
                        <a:t>Волчишко</a:t>
                      </a:r>
                      <a:r>
                        <a:rPr lang="ru-RU" dirty="0" smtClean="0"/>
                        <a:t>» «Баран»</a:t>
                      </a:r>
                    </a:p>
                    <a:p>
                      <a:r>
                        <a:rPr lang="ru-RU" b="1" dirty="0" smtClean="0"/>
                        <a:t>Бианки </a:t>
                      </a:r>
                    </a:p>
                    <a:p>
                      <a:r>
                        <a:rPr lang="ru-RU" dirty="0" smtClean="0"/>
                        <a:t>«Лис и</a:t>
                      </a:r>
                      <a:r>
                        <a:rPr lang="ru-RU" baseline="0" dirty="0" smtClean="0"/>
                        <a:t> мышонок»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Бианки</a:t>
                      </a:r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dirty="0" smtClean="0"/>
                        <a:t>«Первая охота» «Лесной колобок – колючий бок»</a:t>
                      </a:r>
                    </a:p>
                    <a:p>
                      <a:r>
                        <a:rPr lang="ru-RU" b="1" dirty="0" err="1" smtClean="0"/>
                        <a:t>Чарушин</a:t>
                      </a:r>
                      <a:endParaRPr lang="ru-RU" b="1" dirty="0" smtClean="0"/>
                    </a:p>
                    <a:p>
                      <a:r>
                        <a:rPr lang="ru-RU" dirty="0" smtClean="0"/>
                        <a:t>«Сказка, которую Никита сам рассказал» «Томка» «Как Томка научился плавать», «Томка испугался», «Томкины</a:t>
                      </a:r>
                      <a:r>
                        <a:rPr lang="ru-RU" baseline="0" dirty="0" smtClean="0"/>
                        <a:t> сны», «Как Томка не показался глупым»</a:t>
                      </a:r>
                    </a:p>
                    <a:p>
                      <a:r>
                        <a:rPr lang="ru-RU" b="1" baseline="0" dirty="0" err="1" smtClean="0"/>
                        <a:t>Сахарнов</a:t>
                      </a:r>
                      <a:endParaRPr lang="ru-RU" b="1" baseline="0" dirty="0" smtClean="0"/>
                    </a:p>
                    <a:p>
                      <a:r>
                        <a:rPr lang="ru-RU" baseline="0" dirty="0" smtClean="0"/>
                        <a:t>«Кто прячется лучше всех»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Бианки</a:t>
                      </a:r>
                    </a:p>
                    <a:p>
                      <a:r>
                        <a:rPr lang="ru-RU" dirty="0" smtClean="0"/>
                        <a:t>«Хвосты», «Как </a:t>
                      </a:r>
                      <a:r>
                        <a:rPr lang="ru-RU" dirty="0" err="1" smtClean="0"/>
                        <a:t>муравьишка</a:t>
                      </a:r>
                      <a:r>
                        <a:rPr lang="ru-RU" dirty="0" smtClean="0"/>
                        <a:t> домой спешил», «Синичкин календарь», «Лесные домишки», «Сова»</a:t>
                      </a:r>
                    </a:p>
                    <a:p>
                      <a:r>
                        <a:rPr lang="ru-RU" dirty="0" err="1" smtClean="0"/>
                        <a:t>Чарушин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«Страшный рассказ»</a:t>
                      </a:r>
                    </a:p>
                    <a:p>
                      <a:r>
                        <a:rPr lang="ru-RU" dirty="0" smtClean="0"/>
                        <a:t>Сладков</a:t>
                      </a:r>
                    </a:p>
                    <a:p>
                      <a:r>
                        <a:rPr lang="ru-RU" dirty="0" smtClean="0"/>
                        <a:t>«Медведь и солнце», «Осень на пороге», «Ласточка, ласточка»</a:t>
                      </a:r>
                    </a:p>
                    <a:p>
                      <a:r>
                        <a:rPr lang="ru-RU" dirty="0" smtClean="0"/>
                        <a:t>Э. </a:t>
                      </a:r>
                      <a:r>
                        <a:rPr lang="ru-RU" dirty="0" err="1" smtClean="0"/>
                        <a:t>Шим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«жук на ниточке», «Брат и младшая сестра»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pPr algn="l"/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Одним из первых  писателей-природоведов для детей был В. В. Бианки. В своих произведениях он сохраняет особенности народной сказки и в этой форме дает детям научные знания о природе. Содержание книг В. Бианки научно достоверно, оно помогает детям познавать природу во всем ее многообразии.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6048672" cy="4536504"/>
          </a:xfrm>
        </p:spPr>
      </p:pic>
    </p:spTree>
    <p:extLst>
      <p:ext uri="{BB962C8B-B14F-4D97-AF65-F5344CB8AC3E}">
        <p14:creationId xmlns:p14="http://schemas.microsoft.com/office/powerpoint/2010/main" val="1308519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29199"/>
          </a:xfrm>
        </p:spPr>
        <p:txBody>
          <a:bodyPr/>
          <a:lstStyle/>
          <a:p>
            <a:pPr>
              <a:spcAft>
                <a:spcPts val="120"/>
              </a:spcAft>
            </a:pPr>
            <a:r>
              <a:rPr lang="ru-RU" sz="1800" u="sng" dirty="0">
                <a:latin typeface="Times New Roman" pitchFamily="18" charset="0"/>
                <a:ea typeface="Times New Roman"/>
                <a:cs typeface="Times New Roman" pitchFamily="18" charset="0"/>
                <a:hlinkClick r:id="rId2"/>
              </a:rPr>
              <a:t>http://sakharnov.ru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u="sng" dirty="0"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http://n-sladkov.ru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800" u="sng" dirty="0"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https://ru.wikipedia.org/wiki/Скребицкий,_Георгий_Алексеевич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u="sng" dirty="0">
                <a:latin typeface="Times New Roman" pitchFamily="18" charset="0"/>
                <a:ea typeface="Calibri"/>
                <a:cs typeface="Times New Roman" pitchFamily="18" charset="0"/>
                <a:hlinkClick r:id="rId5"/>
              </a:rPr>
              <a:t>http://</a:t>
            </a:r>
            <a:r>
              <a:rPr lang="ru-RU" sz="1800" u="sng" dirty="0" smtClean="0">
                <a:latin typeface="Times New Roman" pitchFamily="18" charset="0"/>
                <a:ea typeface="Calibri"/>
                <a:cs typeface="Times New Roman" pitchFamily="18" charset="0"/>
                <a:hlinkClick r:id="rId5"/>
              </a:rPr>
              <a:t>nsportal.ru/detskiy-sad/okruzhayushchiy-mir/2012/05/23/ispolzovanie-prirodovedcheskoy-literatury-v-rabote-s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 smtClean="0"/>
          </a:p>
          <a:p>
            <a:pPr>
              <a:spcAft>
                <a:spcPts val="1000"/>
              </a:spcAft>
            </a:pPr>
            <a:r>
              <a:rPr lang="ru-RU" sz="1800" dirty="0"/>
              <a:t> </a:t>
            </a:r>
            <a:r>
              <a:rPr lang="ru-RU" sz="1800" u="sng" dirty="0">
                <a:latin typeface="Arial"/>
                <a:hlinkClick r:id="rId6"/>
              </a:rPr>
              <a:t>http://charushin.lit-info.ru/charushin/rasskazy/medvezhata.htm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 smtClean="0"/>
          </a:p>
          <a:p>
            <a:pPr>
              <a:spcAft>
                <a:spcPts val="100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Поиск картинок через Яндекс,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Mail.ru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800" dirty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ruslita.ru/13-glavnaya/456-rasskazy-eduarda-shima</a:t>
            </a:r>
            <a:endParaRPr lang="ru-RU" sz="1800" dirty="0" smtClean="0"/>
          </a:p>
          <a:p>
            <a:pPr>
              <a:spcAft>
                <a:spcPts val="1000"/>
              </a:spcAft>
            </a:pPr>
            <a:r>
              <a:rPr lang="en-US" sz="1800" dirty="0"/>
              <a:t>http://e-libra.ru/read/311664-rasskazi-i-skazki.html</a:t>
            </a: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Бианки </a:t>
            </a:r>
            <a:r>
              <a:rPr lang="ru-RU" sz="2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написал более трёхсот рассказов, сказок, повестей и статей, выпустил 120 книг, которые были напечатаны общим тиражом в 40 миллионов экземпляров. В Советском Союзе книги Бианки широко использовались в детских садах и в начальной школе.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Бианки сыграл существенную роль в судьбе детского </a:t>
            </a:r>
            <a:r>
              <a:rPr lang="ru-RU" sz="2800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писателя С. В. </a:t>
            </a:r>
            <a:r>
              <a:rPr lang="ru-RU" sz="2800" dirty="0" err="1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Сахарнова</a:t>
            </a:r>
            <a:r>
              <a:rPr lang="ru-RU" sz="2800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8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Сахарнов</a:t>
            </a:r>
            <a:r>
              <a:rPr lang="ru-RU" sz="2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считал Бианки своим учителем. Учеником и последователем Бианки является также 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Н. И. Сладков.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Вот </a:t>
            </a:r>
            <a:r>
              <a:rPr lang="ru-RU" sz="2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его некоторые произведения для детей: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44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721500"/>
          </a:xfrm>
        </p:spPr>
        <p:txBody>
          <a:bodyPr/>
          <a:lstStyle/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Анюткина</a:t>
            </a: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утка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Водяной конь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Где раки зимуют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Глаза и уши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Зеленый пруд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</a:t>
            </a:r>
            <a:r>
              <a:rPr lang="ru-RU" sz="18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муравьишка</a:t>
            </a: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домой спешил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я хотел зайцу соли на хвост насыпать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Красная горка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Кто чем поёт?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Кузяр</a:t>
            </a: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-бурундук и </a:t>
            </a:r>
            <a:r>
              <a:rPr lang="ru-RU" sz="18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Инойка</a:t>
            </a: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-медведь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Кукушонок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Лесные домишки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Лесные разведчики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Люля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Макс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Мышонок Пик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Небесный слон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Оранжевое горлышко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Первая охота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Росянка — комариная смерть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ts val="1680"/>
              </a:lnSpc>
              <a:spcAft>
                <a:spcPts val="12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Рыбий дом (в соавторстве с Анной Акимкиной</a:t>
            </a:r>
            <a:r>
              <a:rPr lang="ru-RU" sz="1800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420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26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22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819525" cy="4953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332656"/>
            <a:ext cx="4606150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82" y="2996952"/>
            <a:ext cx="2583933" cy="36175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11590"/>
            <a:ext cx="2331954" cy="36028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82" y="4327107"/>
            <a:ext cx="1749046" cy="22873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90" y="4325462"/>
            <a:ext cx="1728192" cy="228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00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Monotype Corsiva" pitchFamily="66" charset="0"/>
              </a:rPr>
              <a:t>Отрывок из произведения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«Как </a:t>
            </a:r>
            <a:r>
              <a:rPr lang="ru-RU" sz="3200" dirty="0" err="1" smtClean="0">
                <a:latin typeface="Monotype Corsiva" pitchFamily="66" charset="0"/>
              </a:rPr>
              <a:t>муравьишка</a:t>
            </a:r>
            <a:r>
              <a:rPr lang="ru-RU" sz="3200" dirty="0" smtClean="0">
                <a:latin typeface="Monotype Corsiva" pitchFamily="66" charset="0"/>
              </a:rPr>
              <a:t> домой спешил»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5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1800" dirty="0"/>
              <a:t>Несется листок через лес, через реку, через деревню</a:t>
            </a:r>
            <a:r>
              <a:rPr lang="ru-RU" sz="1800" dirty="0" smtClean="0"/>
              <a:t>. Летит </a:t>
            </a:r>
            <a:r>
              <a:rPr lang="ru-RU" sz="1800" dirty="0" err="1"/>
              <a:t>Муравьишка</a:t>
            </a:r>
            <a:r>
              <a:rPr lang="ru-RU" sz="1800" dirty="0"/>
              <a:t> на листке, качается — чуть жив от страха</a:t>
            </a:r>
            <a:r>
              <a:rPr lang="ru-RU" sz="1800" dirty="0" smtClean="0"/>
              <a:t>. Занес </a:t>
            </a:r>
            <a:r>
              <a:rPr lang="ru-RU" sz="1800" dirty="0"/>
              <a:t>ветер листок на луг за </a:t>
            </a:r>
            <a:r>
              <a:rPr lang="ru-RU" sz="1800" dirty="0" smtClean="0"/>
              <a:t>деревней, </a:t>
            </a:r>
            <a:r>
              <a:rPr lang="ru-RU" sz="1800" dirty="0"/>
              <a:t>да там и бросил. Листок упал на камень, </a:t>
            </a:r>
            <a:r>
              <a:rPr lang="ru-RU" sz="1800" dirty="0" err="1"/>
              <a:t>Муравьишка</a:t>
            </a:r>
            <a:r>
              <a:rPr lang="ru-RU" sz="1800" dirty="0"/>
              <a:t> себе ноги отшиб</a:t>
            </a:r>
            <a:r>
              <a:rPr lang="ru-RU" sz="1800" dirty="0" smtClean="0"/>
              <a:t>. Лежит </a:t>
            </a:r>
            <a:r>
              <a:rPr lang="ru-RU" sz="1800" dirty="0"/>
              <a:t>и думает</a:t>
            </a:r>
            <a:r>
              <a:rPr lang="ru-RU" sz="1800" dirty="0" smtClean="0"/>
              <a:t>: "</a:t>
            </a:r>
            <a:r>
              <a:rPr lang="ru-RU" sz="1800" dirty="0"/>
              <a:t>Пропала моя головушка! Не добраться мне теперь до дому. Место кругом ровное. Был бы здоров — сразу бы добежал, да вот беда: ноги болят. Обидно, — хоть землю кусай</a:t>
            </a:r>
            <a:r>
              <a:rPr lang="ru-RU" sz="1800" dirty="0" smtClean="0"/>
              <a:t>". Смотрит </a:t>
            </a:r>
            <a:r>
              <a:rPr lang="ru-RU" sz="1800" dirty="0"/>
              <a:t>Муравей: рядом Гусеница — Землемер лежит. Червяк червяком, только </a:t>
            </a:r>
            <a:r>
              <a:rPr lang="ru-RU" sz="1800" dirty="0" smtClean="0"/>
              <a:t>спереди </a:t>
            </a:r>
            <a:r>
              <a:rPr lang="ru-RU" sz="1800" dirty="0"/>
              <a:t>— ножки и сзади — ножки</a:t>
            </a:r>
            <a:r>
              <a:rPr lang="ru-RU" sz="1800" dirty="0" smtClean="0"/>
              <a:t>. </a:t>
            </a:r>
            <a:r>
              <a:rPr lang="ru-RU" sz="1800" dirty="0" err="1" smtClean="0"/>
              <a:t>Муравьишка</a:t>
            </a:r>
            <a:r>
              <a:rPr lang="ru-RU" sz="1800" dirty="0" smtClean="0"/>
              <a:t> </a:t>
            </a:r>
            <a:r>
              <a:rPr lang="ru-RU" sz="1800" dirty="0"/>
              <a:t>говорит Землемеру:— Землемер, Землемер, снеси меня домой! У меня ножки болят.— А кусаться не будешь?— Кусаться не буду.— Ну садись, </a:t>
            </a:r>
            <a:r>
              <a:rPr lang="ru-RU" sz="1800" dirty="0" smtClean="0"/>
              <a:t>подвезу. </a:t>
            </a:r>
            <a:r>
              <a:rPr lang="ru-RU" sz="1800" dirty="0" err="1" smtClean="0"/>
              <a:t>Муравьишка</a:t>
            </a:r>
            <a:r>
              <a:rPr lang="ru-RU" sz="1800" dirty="0" smtClean="0"/>
              <a:t> </a:t>
            </a:r>
            <a:r>
              <a:rPr lang="ru-RU" sz="1800" dirty="0"/>
              <a:t>вскарабкался на спину к Землемеру. Тот изогнулся дугой, задние ноги к </a:t>
            </a:r>
            <a:r>
              <a:rPr lang="ru-RU" sz="1800" dirty="0" smtClean="0"/>
              <a:t>передним </a:t>
            </a:r>
            <a:r>
              <a:rPr lang="ru-RU" sz="1800" dirty="0"/>
              <a:t>приставил, хвост — к голове. потом вдруг встал во весь рост, да так и лег на землю палкой. Отмерил на земле, сколько в нем росту, и опять в дугу скрючился. так и пошел, так и пошел землю мерить. </a:t>
            </a:r>
            <a:r>
              <a:rPr lang="ru-RU" sz="1800" dirty="0" err="1"/>
              <a:t>Муравьишка</a:t>
            </a:r>
            <a:r>
              <a:rPr lang="ru-RU" sz="1800" dirty="0"/>
              <a:t> то к земле летит, то к небу, то вниз головой, то вверх.— не могу больше! — кричит. — Стой! А то укушу</a:t>
            </a:r>
            <a:r>
              <a:rPr lang="ru-RU" sz="1800" dirty="0" smtClean="0"/>
              <a:t>! Остановился </a:t>
            </a:r>
            <a:r>
              <a:rPr lang="ru-RU" sz="1800" dirty="0"/>
              <a:t>Землемер, вытянулся по земле. </a:t>
            </a:r>
            <a:r>
              <a:rPr lang="ru-RU" sz="1800" dirty="0" err="1"/>
              <a:t>Муравьишка</a:t>
            </a:r>
            <a:r>
              <a:rPr lang="ru-RU" sz="1800" dirty="0"/>
              <a:t> слез, еле отдышался. Огляделся, видит: луг впереди, на лугу трава скошенная лежит. А по лугу Паук-Сенокосец шагает: ноги как ходули, между ног голова </a:t>
            </a:r>
            <a:r>
              <a:rPr lang="ru-RU" sz="1800" dirty="0" smtClean="0"/>
              <a:t>качается….»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19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2406</Words>
  <Application>Microsoft Office PowerPoint</Application>
  <PresentationFormat>Экран (4:3)</PresentationFormat>
  <Paragraphs>239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Презентация PowerPoint</vt:lpstr>
      <vt:lpstr>Одним из первых  писателей-природоведов для детей был В. В. Бианки. В своих произведениях он сохраняет особенности народной сказки и в этой форме дает детям научные знания о природе. Содержание книг В. Бианки научно достоверно, оно помогает детям познавать природу во всем ее многообразии. </vt:lpstr>
      <vt:lpstr>Презентация PowerPoint</vt:lpstr>
      <vt:lpstr>Презентация PowerPoint</vt:lpstr>
      <vt:lpstr>Презентация PowerPoint</vt:lpstr>
      <vt:lpstr>Презентация PowerPoint</vt:lpstr>
      <vt:lpstr>Отрывок из произведения «Как муравьишка домой спешил»</vt:lpstr>
      <vt:lpstr>Лесная газета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Отрывок из произведения «Медвежата»</vt:lpstr>
      <vt:lpstr>Презентация PowerPoint</vt:lpstr>
      <vt:lpstr>Презентация PowerPoint</vt:lpstr>
      <vt:lpstr>Презентация PowerPoint</vt:lpstr>
      <vt:lpstr>Отрывок из произведения «Воришка»</vt:lpstr>
      <vt:lpstr>Презентация PowerPoint</vt:lpstr>
      <vt:lpstr>Презентация PowerPoint</vt:lpstr>
      <vt:lpstr>Презентация PowerPoint</vt:lpstr>
      <vt:lpstr>Отрывок произведения «Как медведя переворачивали»</vt:lpstr>
      <vt:lpstr>Презентация PowerPoint</vt:lpstr>
      <vt:lpstr>Презентация PowerPoint</vt:lpstr>
      <vt:lpstr>Презентация PowerPoint</vt:lpstr>
      <vt:lpstr>Презентация PowerPoint</vt:lpstr>
      <vt:lpstr>«Самые храбрые»</vt:lpstr>
      <vt:lpstr>«Ёлкино платье»</vt:lpstr>
      <vt:lpstr>Презентация PowerPoint</vt:lpstr>
      <vt:lpstr>Презентация PowerPoint</vt:lpstr>
      <vt:lpstr>Презентация PowerPoint</vt:lpstr>
      <vt:lpstr>Презентация PowerPoint</vt:lpstr>
      <vt:lpstr>«Селедка»</vt:lpstr>
      <vt:lpstr>«Рыбы коралловых рифов»</vt:lpstr>
      <vt:lpstr>Творчество автора в программах детского сада</vt:lpstr>
      <vt:lpstr>Презентация PowerPoint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 User</cp:lastModifiedBy>
  <cp:revision>52</cp:revision>
  <dcterms:created xsi:type="dcterms:W3CDTF">2016-02-06T11:57:08Z</dcterms:created>
  <dcterms:modified xsi:type="dcterms:W3CDTF">2016-05-23T18:53:43Z</dcterms:modified>
</cp:coreProperties>
</file>